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77" r:id="rId6"/>
    <p:sldId id="260" r:id="rId7"/>
    <p:sldId id="276" r:id="rId8"/>
    <p:sldId id="275" r:id="rId9"/>
    <p:sldId id="262" r:id="rId10"/>
    <p:sldId id="279" r:id="rId11"/>
    <p:sldId id="281" r:id="rId12"/>
    <p:sldId id="282" r:id="rId13"/>
    <p:sldId id="264" r:id="rId14"/>
    <p:sldId id="284" r:id="rId15"/>
    <p:sldId id="285" r:id="rId16"/>
    <p:sldId id="286" r:id="rId17"/>
    <p:sldId id="272" r:id="rId18"/>
    <p:sldId id="273" r:id="rId19"/>
  </p:sldIdLst>
  <p:sldSz cx="9144000" cy="5143500" type="screen16x9"/>
  <p:notesSz cx="6858000" cy="9144000"/>
  <p:embeddedFontLst>
    <p:embeddedFont>
      <p:font typeface="Caveat" panose="020B0604020202020204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BRiZCDnsXYhypzEtiH2Sn5Oyk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F3DB47-B777-4434-A63E-9E87150A73D1}">
  <a:tblStyle styleId="{98F3DB47-B777-4434-A63E-9E87150A73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F217A276-CB13-D207-14AC-269FD554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ea6061d0_1_22:notes">
            <a:extLst>
              <a:ext uri="{FF2B5EF4-FFF2-40B4-BE49-F238E27FC236}">
                <a16:creationId xmlns:a16="http://schemas.microsoft.com/office/drawing/2014/main" id="{F535FF99-2197-B267-422F-644DEAC54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e4ea6061d0_1_22:notes">
            <a:extLst>
              <a:ext uri="{FF2B5EF4-FFF2-40B4-BE49-F238E27FC236}">
                <a16:creationId xmlns:a16="http://schemas.microsoft.com/office/drawing/2014/main" id="{ACEAF98E-E68F-9438-84E0-191C2C81A3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14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91E60DE6-0F71-CF3D-1C8D-FD84A3DE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ea6061d0_1_22:notes">
            <a:extLst>
              <a:ext uri="{FF2B5EF4-FFF2-40B4-BE49-F238E27FC236}">
                <a16:creationId xmlns:a16="http://schemas.microsoft.com/office/drawing/2014/main" id="{75D88EE4-FFB2-5E6B-1AFB-437D44166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e4ea6061d0_1_22:notes">
            <a:extLst>
              <a:ext uri="{FF2B5EF4-FFF2-40B4-BE49-F238E27FC236}">
                <a16:creationId xmlns:a16="http://schemas.microsoft.com/office/drawing/2014/main" id="{ED1FEAE6-AF48-9E02-1B68-56444A1494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220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38FD9034-D681-3A44-8696-9DB07658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ea6061d0_1_22:notes">
            <a:extLst>
              <a:ext uri="{FF2B5EF4-FFF2-40B4-BE49-F238E27FC236}">
                <a16:creationId xmlns:a16="http://schemas.microsoft.com/office/drawing/2014/main" id="{3D6222EA-FEDD-9694-258A-F12CBBDE5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e4ea6061d0_1_22:notes">
            <a:extLst>
              <a:ext uri="{FF2B5EF4-FFF2-40B4-BE49-F238E27FC236}">
                <a16:creationId xmlns:a16="http://schemas.microsoft.com/office/drawing/2014/main" id="{586EF460-CD70-4FD8-C6E8-5F24EB7FE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1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ea6061d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e4ea6061d0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1895A29B-97CA-A083-8A40-01E3608F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ea6061d0_1_43:notes">
            <a:extLst>
              <a:ext uri="{FF2B5EF4-FFF2-40B4-BE49-F238E27FC236}">
                <a16:creationId xmlns:a16="http://schemas.microsoft.com/office/drawing/2014/main" id="{5EE874FD-853F-4261-D08B-0BC51BCF7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e4ea6061d0_1_43:notes">
            <a:extLst>
              <a:ext uri="{FF2B5EF4-FFF2-40B4-BE49-F238E27FC236}">
                <a16:creationId xmlns:a16="http://schemas.microsoft.com/office/drawing/2014/main" id="{3B07FCBC-26C3-D859-7BA7-36F1E51F4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54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6530F43D-FF79-97B5-1B01-875C5F9C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ea6061d0_1_43:notes">
            <a:extLst>
              <a:ext uri="{FF2B5EF4-FFF2-40B4-BE49-F238E27FC236}">
                <a16:creationId xmlns:a16="http://schemas.microsoft.com/office/drawing/2014/main" id="{A076799C-C105-78E2-E9EC-B893D00CC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e4ea6061d0_1_43:notes">
            <a:extLst>
              <a:ext uri="{FF2B5EF4-FFF2-40B4-BE49-F238E27FC236}">
                <a16:creationId xmlns:a16="http://schemas.microsoft.com/office/drawing/2014/main" id="{B62312D4-90E9-8D0A-E62A-615B9AC3A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280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>
          <a:extLst>
            <a:ext uri="{FF2B5EF4-FFF2-40B4-BE49-F238E27FC236}">
              <a16:creationId xmlns:a16="http://schemas.microsoft.com/office/drawing/2014/main" id="{39A0994F-7413-C82F-544C-E78689B4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4ea6061d0_1_43:notes">
            <a:extLst>
              <a:ext uri="{FF2B5EF4-FFF2-40B4-BE49-F238E27FC236}">
                <a16:creationId xmlns:a16="http://schemas.microsoft.com/office/drawing/2014/main" id="{D8056AD5-B3C6-5F05-2B6A-7CDE89D68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e4ea6061d0_1_43:notes">
            <a:extLst>
              <a:ext uri="{FF2B5EF4-FFF2-40B4-BE49-F238E27FC236}">
                <a16:creationId xmlns:a16="http://schemas.microsoft.com/office/drawing/2014/main" id="{17C65956-28A8-2680-7C98-11C755059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0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4ea6061d0_1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4ea6061d0_1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3650c3d4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273650c3d4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3ff09ca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43ff09ca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0E3E2361-456D-F279-B7AF-7A8CB766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3ff09ca6c_0_0:notes">
            <a:extLst>
              <a:ext uri="{FF2B5EF4-FFF2-40B4-BE49-F238E27FC236}">
                <a16:creationId xmlns:a16="http://schemas.microsoft.com/office/drawing/2014/main" id="{EA317B27-56F3-1702-AF48-A88FBE4BE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43ff09ca6c_0_0:notes">
            <a:extLst>
              <a:ext uri="{FF2B5EF4-FFF2-40B4-BE49-F238E27FC236}">
                <a16:creationId xmlns:a16="http://schemas.microsoft.com/office/drawing/2014/main" id="{2C6EC4A0-944A-8AE2-E014-7AEF4A033F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63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4e457f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e4e457f7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F544E58E-CEDE-2FC8-923B-6C78BC398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4e457f7d1_0_25:notes">
            <a:extLst>
              <a:ext uri="{FF2B5EF4-FFF2-40B4-BE49-F238E27FC236}">
                <a16:creationId xmlns:a16="http://schemas.microsoft.com/office/drawing/2014/main" id="{2E210F02-98C3-63B8-86EB-BA91A14BE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e4e457f7d1_0_25:notes">
            <a:extLst>
              <a:ext uri="{FF2B5EF4-FFF2-40B4-BE49-F238E27FC236}">
                <a16:creationId xmlns:a16="http://schemas.microsoft.com/office/drawing/2014/main" id="{CABFD4E5-B635-9593-BA6E-2C500C0FB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98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4ea6061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e4ea6061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7368910-7AF4-B3DC-5B8E-A20F175FE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4ea6061d0_1_0:notes">
            <a:extLst>
              <a:ext uri="{FF2B5EF4-FFF2-40B4-BE49-F238E27FC236}">
                <a16:creationId xmlns:a16="http://schemas.microsoft.com/office/drawing/2014/main" id="{4FE24009-80EA-1567-AF81-D57F10480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e4ea6061d0_1_0:notes">
            <a:extLst>
              <a:ext uri="{FF2B5EF4-FFF2-40B4-BE49-F238E27FC236}">
                <a16:creationId xmlns:a16="http://schemas.microsoft.com/office/drawing/2014/main" id="{C3F8E00C-D06C-B208-77B6-AB77D1C35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590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529DDC26-26C6-03B4-E9D6-2F1E41DE1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4ea6061d0_1_0:notes">
            <a:extLst>
              <a:ext uri="{FF2B5EF4-FFF2-40B4-BE49-F238E27FC236}">
                <a16:creationId xmlns:a16="http://schemas.microsoft.com/office/drawing/2014/main" id="{7DAF0B94-594D-9387-F4C4-A6FD2228D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e4ea6061d0_1_0:notes">
            <a:extLst>
              <a:ext uri="{FF2B5EF4-FFF2-40B4-BE49-F238E27FC236}">
                <a16:creationId xmlns:a16="http://schemas.microsoft.com/office/drawing/2014/main" id="{599AE3C0-2AF9-BD7D-F880-6B3C74019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451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4ea6061d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e4ea6061d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ruchi798/data-science-job-salaries/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"/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</a:t>
            </a:r>
            <a:r>
              <a:rPr lang="en-ID" sz="11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</a:t>
            </a: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3102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 txBox="1"/>
          <p:nvPr/>
        </p:nvSpPr>
        <p:spPr>
          <a:xfrm>
            <a:off x="310233" y="935535"/>
            <a:ext cx="8467719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D" sz="5200" b="1" dirty="0">
                <a:solidFill>
                  <a:schemeClr val="lt1"/>
                </a:solidFill>
              </a:rPr>
              <a:t>Salaries of </a:t>
            </a:r>
            <a:br>
              <a:rPr lang="en-ID" sz="5200" b="1" dirty="0">
                <a:solidFill>
                  <a:schemeClr val="lt1"/>
                </a:solidFill>
              </a:rPr>
            </a:br>
            <a:r>
              <a:rPr lang="en-ID" sz="5200" b="1" dirty="0">
                <a:solidFill>
                  <a:schemeClr val="lt1"/>
                </a:solidFill>
              </a:rPr>
              <a:t>Varies Data Analyst Jobs</a:t>
            </a:r>
            <a:endParaRPr sz="5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10225" y="3257628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D" sz="2400" b="1" dirty="0">
                <a:solidFill>
                  <a:schemeClr val="lt1"/>
                </a:solidFill>
              </a:rPr>
              <a:t>Implementing SQL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0;p2">
            <a:extLst>
              <a:ext uri="{FF2B5EF4-FFF2-40B4-BE49-F238E27FC236}">
                <a16:creationId xmlns:a16="http://schemas.microsoft.com/office/drawing/2014/main" id="{3CD12691-53E1-5AD8-0341-A1345CB9202A}"/>
              </a:ext>
            </a:extLst>
          </p:cNvPr>
          <p:cNvSpPr txBox="1"/>
          <p:nvPr/>
        </p:nvSpPr>
        <p:spPr>
          <a:xfrm>
            <a:off x="3603552" y="4348221"/>
            <a:ext cx="5174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D" sz="1600" dirty="0">
                <a:solidFill>
                  <a:schemeClr val="lt1"/>
                </a:solidFill>
              </a:rPr>
              <a:t>Gladi Buana</a:t>
            </a:r>
            <a:endParaRPr sz="16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B946E9D-98FB-7658-9D27-E78F682CD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2e4ea6061d0_1_22">
            <a:extLst>
              <a:ext uri="{FF2B5EF4-FFF2-40B4-BE49-F238E27FC236}">
                <a16:creationId xmlns:a16="http://schemas.microsoft.com/office/drawing/2014/main" id="{1AAC6D02-7E6F-B4D3-607D-46FB81990941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75" name="Google Shape;175;g2e4ea6061d0_1_22">
              <a:extLst>
                <a:ext uri="{FF2B5EF4-FFF2-40B4-BE49-F238E27FC236}">
                  <a16:creationId xmlns:a16="http://schemas.microsoft.com/office/drawing/2014/main" id="{2FE8847A-4C57-EF62-9B2B-AEF1BE31CB14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e4ea6061d0_1_22">
              <a:extLst>
                <a:ext uri="{FF2B5EF4-FFF2-40B4-BE49-F238E27FC236}">
                  <a16:creationId xmlns:a16="http://schemas.microsoft.com/office/drawing/2014/main" id="{26F1F04F-13B0-3B3F-B049-DE317FED21A3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e4ea6061d0_1_22">
              <a:extLst>
                <a:ext uri="{FF2B5EF4-FFF2-40B4-BE49-F238E27FC236}">
                  <a16:creationId xmlns:a16="http://schemas.microsoft.com/office/drawing/2014/main" id="{CC9017CC-FBCE-EF91-0CE4-179E20D7DFB3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g2e4ea6061d0_1_22">
            <a:extLst>
              <a:ext uri="{FF2B5EF4-FFF2-40B4-BE49-F238E27FC236}">
                <a16:creationId xmlns:a16="http://schemas.microsoft.com/office/drawing/2014/main" id="{348D90D8-2442-677F-6812-BBB8383C955C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79" name="Google Shape;179;g2e4ea6061d0_1_22">
              <a:extLst>
                <a:ext uri="{FF2B5EF4-FFF2-40B4-BE49-F238E27FC236}">
                  <a16:creationId xmlns:a16="http://schemas.microsoft.com/office/drawing/2014/main" id="{99C92ECC-CBF6-A580-E551-02DDC63FB9E9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e4ea6061d0_1_22">
              <a:extLst>
                <a:ext uri="{FF2B5EF4-FFF2-40B4-BE49-F238E27FC236}">
                  <a16:creationId xmlns:a16="http://schemas.microsoft.com/office/drawing/2014/main" id="{D2F6A544-E7B8-B75F-9A71-0C3F9440C625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e4ea6061d0_1_22">
              <a:extLst>
                <a:ext uri="{FF2B5EF4-FFF2-40B4-BE49-F238E27FC236}">
                  <a16:creationId xmlns:a16="http://schemas.microsoft.com/office/drawing/2014/main" id="{45CDDD20-F087-9BEB-26F8-F2F6E26C71F1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e4ea6061d0_1_22">
              <a:extLst>
                <a:ext uri="{FF2B5EF4-FFF2-40B4-BE49-F238E27FC236}">
                  <a16:creationId xmlns:a16="http://schemas.microsoft.com/office/drawing/2014/main" id="{F3534D66-526C-83BF-DB1B-AE6544A65C6B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e4ea6061d0_1_22">
              <a:extLst>
                <a:ext uri="{FF2B5EF4-FFF2-40B4-BE49-F238E27FC236}">
                  <a16:creationId xmlns:a16="http://schemas.microsoft.com/office/drawing/2014/main" id="{9B562989-947E-86E0-C6C9-49C70BECC259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e4ea6061d0_1_22">
              <a:extLst>
                <a:ext uri="{FF2B5EF4-FFF2-40B4-BE49-F238E27FC236}">
                  <a16:creationId xmlns:a16="http://schemas.microsoft.com/office/drawing/2014/main" id="{723B2137-8A03-3C0F-C846-F259CB6CB69E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e4ea6061d0_1_22">
              <a:extLst>
                <a:ext uri="{FF2B5EF4-FFF2-40B4-BE49-F238E27FC236}">
                  <a16:creationId xmlns:a16="http://schemas.microsoft.com/office/drawing/2014/main" id="{B2C2D772-496E-9326-6968-F9F3C495C45B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e4ea6061d0_1_22">
              <a:extLst>
                <a:ext uri="{FF2B5EF4-FFF2-40B4-BE49-F238E27FC236}">
                  <a16:creationId xmlns:a16="http://schemas.microsoft.com/office/drawing/2014/main" id="{BE860439-AA08-D182-7640-36C077D92E93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e4ea6061d0_1_22">
              <a:extLst>
                <a:ext uri="{FF2B5EF4-FFF2-40B4-BE49-F238E27FC236}">
                  <a16:creationId xmlns:a16="http://schemas.microsoft.com/office/drawing/2014/main" id="{F2BC7BE8-2F80-1B8C-9FB1-E08FCDF09D08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g2e4ea6061d0_1_22">
            <a:extLst>
              <a:ext uri="{FF2B5EF4-FFF2-40B4-BE49-F238E27FC236}">
                <a16:creationId xmlns:a16="http://schemas.microsoft.com/office/drawing/2014/main" id="{55C249E8-4FF9-A12B-7500-4D4F33AA07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4ea6061d0_1_22">
            <a:extLst>
              <a:ext uri="{FF2B5EF4-FFF2-40B4-BE49-F238E27FC236}">
                <a16:creationId xmlns:a16="http://schemas.microsoft.com/office/drawing/2014/main" id="{72240F45-BF19-AF42-7157-11FE8EA1A50B}"/>
              </a:ext>
            </a:extLst>
          </p:cNvPr>
          <p:cNvSpPr txBox="1"/>
          <p:nvPr/>
        </p:nvSpPr>
        <p:spPr>
          <a:xfrm>
            <a:off x="350675" y="662752"/>
            <a:ext cx="8285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What is the average salary per month for data analyst jobs? (In IDR Rp)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BD75C2D7-97C4-5C36-3253-10F806B25487}"/>
              </a:ext>
            </a:extLst>
          </p:cNvPr>
          <p:cNvSpPr txBox="1"/>
          <p:nvPr/>
        </p:nvSpPr>
        <p:spPr>
          <a:xfrm>
            <a:off x="350673" y="946710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C92CE-749C-62CB-826C-7C06B9B0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0" y="1439310"/>
            <a:ext cx="3926113" cy="1184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6441D-85C4-5379-8D3A-D9AAB88D1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72" y="1439310"/>
            <a:ext cx="301984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3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BA779D81-F0F2-1874-1519-D3D607D4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D6E72F-1385-806C-F45A-6204059B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03" y="1614030"/>
            <a:ext cx="3507788" cy="1281692"/>
          </a:xfrm>
          <a:prstGeom prst="rect">
            <a:avLst/>
          </a:prstGeom>
        </p:spPr>
      </p:pic>
      <p:grpSp>
        <p:nvGrpSpPr>
          <p:cNvPr id="174" name="Google Shape;174;g2e4ea6061d0_1_22">
            <a:extLst>
              <a:ext uri="{FF2B5EF4-FFF2-40B4-BE49-F238E27FC236}">
                <a16:creationId xmlns:a16="http://schemas.microsoft.com/office/drawing/2014/main" id="{0F0443D3-1EEA-F9CD-3285-9DD40ACB9DCD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75" name="Google Shape;175;g2e4ea6061d0_1_22">
              <a:extLst>
                <a:ext uri="{FF2B5EF4-FFF2-40B4-BE49-F238E27FC236}">
                  <a16:creationId xmlns:a16="http://schemas.microsoft.com/office/drawing/2014/main" id="{80C4E302-92C2-00C1-A4B5-B881AB08081C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e4ea6061d0_1_22">
              <a:extLst>
                <a:ext uri="{FF2B5EF4-FFF2-40B4-BE49-F238E27FC236}">
                  <a16:creationId xmlns:a16="http://schemas.microsoft.com/office/drawing/2014/main" id="{F615D663-11E2-43DD-0C4D-0B39F8862C20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e4ea6061d0_1_22">
              <a:extLst>
                <a:ext uri="{FF2B5EF4-FFF2-40B4-BE49-F238E27FC236}">
                  <a16:creationId xmlns:a16="http://schemas.microsoft.com/office/drawing/2014/main" id="{E6CC78F0-D886-DF41-7E6C-9FF60CF2A74D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g2e4ea6061d0_1_22">
            <a:extLst>
              <a:ext uri="{FF2B5EF4-FFF2-40B4-BE49-F238E27FC236}">
                <a16:creationId xmlns:a16="http://schemas.microsoft.com/office/drawing/2014/main" id="{1F24DB5B-AE29-A0BC-5C12-BB875B98A246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79" name="Google Shape;179;g2e4ea6061d0_1_22">
              <a:extLst>
                <a:ext uri="{FF2B5EF4-FFF2-40B4-BE49-F238E27FC236}">
                  <a16:creationId xmlns:a16="http://schemas.microsoft.com/office/drawing/2014/main" id="{26C7D807-75DE-C903-0E78-DCB51ED02D29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e4ea6061d0_1_22">
              <a:extLst>
                <a:ext uri="{FF2B5EF4-FFF2-40B4-BE49-F238E27FC236}">
                  <a16:creationId xmlns:a16="http://schemas.microsoft.com/office/drawing/2014/main" id="{3D471608-CDFD-9554-9FAB-062614B6947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e4ea6061d0_1_22">
              <a:extLst>
                <a:ext uri="{FF2B5EF4-FFF2-40B4-BE49-F238E27FC236}">
                  <a16:creationId xmlns:a16="http://schemas.microsoft.com/office/drawing/2014/main" id="{56070B0C-B9E6-E83D-E531-7C437F4B28B3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e4ea6061d0_1_22">
              <a:extLst>
                <a:ext uri="{FF2B5EF4-FFF2-40B4-BE49-F238E27FC236}">
                  <a16:creationId xmlns:a16="http://schemas.microsoft.com/office/drawing/2014/main" id="{0A3CEB02-110D-768B-A300-3DE4CD08217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e4ea6061d0_1_22">
              <a:extLst>
                <a:ext uri="{FF2B5EF4-FFF2-40B4-BE49-F238E27FC236}">
                  <a16:creationId xmlns:a16="http://schemas.microsoft.com/office/drawing/2014/main" id="{6B2FCB85-50BC-FB1A-9328-23A6628A6AC5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e4ea6061d0_1_22">
              <a:extLst>
                <a:ext uri="{FF2B5EF4-FFF2-40B4-BE49-F238E27FC236}">
                  <a16:creationId xmlns:a16="http://schemas.microsoft.com/office/drawing/2014/main" id="{C24280A7-D1CB-79A0-A5D1-34B850488280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e4ea6061d0_1_22">
              <a:extLst>
                <a:ext uri="{FF2B5EF4-FFF2-40B4-BE49-F238E27FC236}">
                  <a16:creationId xmlns:a16="http://schemas.microsoft.com/office/drawing/2014/main" id="{7B208DD2-6A89-ABFD-C279-2C6BBB1CA300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e4ea6061d0_1_22">
              <a:extLst>
                <a:ext uri="{FF2B5EF4-FFF2-40B4-BE49-F238E27FC236}">
                  <a16:creationId xmlns:a16="http://schemas.microsoft.com/office/drawing/2014/main" id="{AE6881CD-0F67-C520-388F-8807DDDF3B93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e4ea6061d0_1_22">
              <a:extLst>
                <a:ext uri="{FF2B5EF4-FFF2-40B4-BE49-F238E27FC236}">
                  <a16:creationId xmlns:a16="http://schemas.microsoft.com/office/drawing/2014/main" id="{16736F1D-72FB-C229-9B9D-319A60D4E188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g2e4ea6061d0_1_22">
            <a:extLst>
              <a:ext uri="{FF2B5EF4-FFF2-40B4-BE49-F238E27FC236}">
                <a16:creationId xmlns:a16="http://schemas.microsoft.com/office/drawing/2014/main" id="{53DD09AB-F12E-54B2-D7FB-7F917DD341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4ea6061d0_1_22">
            <a:extLst>
              <a:ext uri="{FF2B5EF4-FFF2-40B4-BE49-F238E27FC236}">
                <a16:creationId xmlns:a16="http://schemas.microsoft.com/office/drawing/2014/main" id="{968C595F-B647-983D-21D0-1D40A532031D}"/>
              </a:ext>
            </a:extLst>
          </p:cNvPr>
          <p:cNvSpPr txBox="1"/>
          <p:nvPr/>
        </p:nvSpPr>
        <p:spPr>
          <a:xfrm>
            <a:off x="350675" y="662752"/>
            <a:ext cx="8285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 What is the average salary per month for data analyst jobs </a:t>
            </a:r>
            <a:r>
              <a:rPr lang="en-ID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their experience level</a:t>
            </a: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 (In USD $)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E466EE9E-2E05-6121-F564-D5665F9CF83B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4.1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BD9C2843-DC96-0378-E3A4-E921B4894236}"/>
              </a:ext>
            </a:extLst>
          </p:cNvPr>
          <p:cNvSpPr txBox="1"/>
          <p:nvPr/>
        </p:nvSpPr>
        <p:spPr>
          <a:xfrm>
            <a:off x="350673" y="1169189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4E4619-0FA5-A1D2-B44C-7656FC5AE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614030"/>
            <a:ext cx="264832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7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777E1C61-F80C-9210-45B1-E860C9BF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38DE03-FCB6-02DA-96A1-EA26B21F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0" y="1662100"/>
            <a:ext cx="3849623" cy="1108336"/>
          </a:xfrm>
          <a:prstGeom prst="rect">
            <a:avLst/>
          </a:prstGeom>
        </p:spPr>
      </p:pic>
      <p:grpSp>
        <p:nvGrpSpPr>
          <p:cNvPr id="174" name="Google Shape;174;g2e4ea6061d0_1_22">
            <a:extLst>
              <a:ext uri="{FF2B5EF4-FFF2-40B4-BE49-F238E27FC236}">
                <a16:creationId xmlns:a16="http://schemas.microsoft.com/office/drawing/2014/main" id="{F1BDAF71-1C0B-3479-E641-C83073F44979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75" name="Google Shape;175;g2e4ea6061d0_1_22">
              <a:extLst>
                <a:ext uri="{FF2B5EF4-FFF2-40B4-BE49-F238E27FC236}">
                  <a16:creationId xmlns:a16="http://schemas.microsoft.com/office/drawing/2014/main" id="{4CB0B4B1-D751-B1A6-FE09-843C2CF299AC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e4ea6061d0_1_22">
              <a:extLst>
                <a:ext uri="{FF2B5EF4-FFF2-40B4-BE49-F238E27FC236}">
                  <a16:creationId xmlns:a16="http://schemas.microsoft.com/office/drawing/2014/main" id="{44A68713-3EFC-5B76-13E4-ADB79B0F8728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e4ea6061d0_1_22">
              <a:extLst>
                <a:ext uri="{FF2B5EF4-FFF2-40B4-BE49-F238E27FC236}">
                  <a16:creationId xmlns:a16="http://schemas.microsoft.com/office/drawing/2014/main" id="{11C4F12A-7CCB-B563-FBAB-FA3B2550AAE2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g2e4ea6061d0_1_22">
            <a:extLst>
              <a:ext uri="{FF2B5EF4-FFF2-40B4-BE49-F238E27FC236}">
                <a16:creationId xmlns:a16="http://schemas.microsoft.com/office/drawing/2014/main" id="{A82F6A64-07A3-2B6C-7B01-FE2319E1EB6D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79" name="Google Shape;179;g2e4ea6061d0_1_22">
              <a:extLst>
                <a:ext uri="{FF2B5EF4-FFF2-40B4-BE49-F238E27FC236}">
                  <a16:creationId xmlns:a16="http://schemas.microsoft.com/office/drawing/2014/main" id="{0A8D88C0-62AE-C408-4DEE-E304542EE134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e4ea6061d0_1_22">
              <a:extLst>
                <a:ext uri="{FF2B5EF4-FFF2-40B4-BE49-F238E27FC236}">
                  <a16:creationId xmlns:a16="http://schemas.microsoft.com/office/drawing/2014/main" id="{477C7876-4220-428E-0118-B30CC639A06A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e4ea6061d0_1_22">
              <a:extLst>
                <a:ext uri="{FF2B5EF4-FFF2-40B4-BE49-F238E27FC236}">
                  <a16:creationId xmlns:a16="http://schemas.microsoft.com/office/drawing/2014/main" id="{A5AC9019-4200-6535-3EFD-0AA3D177AF5F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e4ea6061d0_1_22">
              <a:extLst>
                <a:ext uri="{FF2B5EF4-FFF2-40B4-BE49-F238E27FC236}">
                  <a16:creationId xmlns:a16="http://schemas.microsoft.com/office/drawing/2014/main" id="{74893E0D-D51D-FD85-23B7-F2AD65784650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e4ea6061d0_1_22">
              <a:extLst>
                <a:ext uri="{FF2B5EF4-FFF2-40B4-BE49-F238E27FC236}">
                  <a16:creationId xmlns:a16="http://schemas.microsoft.com/office/drawing/2014/main" id="{D0F11187-FEA1-520B-044D-71EB2952FF5F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e4ea6061d0_1_22">
              <a:extLst>
                <a:ext uri="{FF2B5EF4-FFF2-40B4-BE49-F238E27FC236}">
                  <a16:creationId xmlns:a16="http://schemas.microsoft.com/office/drawing/2014/main" id="{644A98F3-BB1F-58EB-A39B-89640007BCD0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e4ea6061d0_1_22">
              <a:extLst>
                <a:ext uri="{FF2B5EF4-FFF2-40B4-BE49-F238E27FC236}">
                  <a16:creationId xmlns:a16="http://schemas.microsoft.com/office/drawing/2014/main" id="{E785A111-387A-881D-1CD9-3C65884C6F9F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e4ea6061d0_1_22">
              <a:extLst>
                <a:ext uri="{FF2B5EF4-FFF2-40B4-BE49-F238E27FC236}">
                  <a16:creationId xmlns:a16="http://schemas.microsoft.com/office/drawing/2014/main" id="{CB2F52B6-22FC-8BC2-7647-D4997FEE47D7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e4ea6061d0_1_22">
              <a:extLst>
                <a:ext uri="{FF2B5EF4-FFF2-40B4-BE49-F238E27FC236}">
                  <a16:creationId xmlns:a16="http://schemas.microsoft.com/office/drawing/2014/main" id="{7FF006D8-AB9A-7B17-B31A-950D09754843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g2e4ea6061d0_1_22">
            <a:extLst>
              <a:ext uri="{FF2B5EF4-FFF2-40B4-BE49-F238E27FC236}">
                <a16:creationId xmlns:a16="http://schemas.microsoft.com/office/drawing/2014/main" id="{DF460AF2-F99B-129A-3614-3BA61DC807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4ea6061d0_1_22">
            <a:extLst>
              <a:ext uri="{FF2B5EF4-FFF2-40B4-BE49-F238E27FC236}">
                <a16:creationId xmlns:a16="http://schemas.microsoft.com/office/drawing/2014/main" id="{25B28314-E7BC-22BE-9627-32B8F287669D}"/>
              </a:ext>
            </a:extLst>
          </p:cNvPr>
          <p:cNvSpPr txBox="1"/>
          <p:nvPr/>
        </p:nvSpPr>
        <p:spPr>
          <a:xfrm>
            <a:off x="350675" y="662752"/>
            <a:ext cx="8285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 What is the average salary per month for data analyst jobs based on their experience level? (In IDR Rp)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46;g2e4ea6061d0_1_0">
            <a:extLst>
              <a:ext uri="{FF2B5EF4-FFF2-40B4-BE49-F238E27FC236}">
                <a16:creationId xmlns:a16="http://schemas.microsoft.com/office/drawing/2014/main" id="{BD21BE70-A8B4-B2D3-B65C-9369BCB0D18A}"/>
              </a:ext>
            </a:extLst>
          </p:cNvPr>
          <p:cNvSpPr txBox="1"/>
          <p:nvPr/>
        </p:nvSpPr>
        <p:spPr>
          <a:xfrm>
            <a:off x="350673" y="1169189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2E5E81-D278-B0A6-586F-AB3430102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666678"/>
            <a:ext cx="2610214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6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g2e4ea6061d0_1_43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220" name="Google Shape;220;g2e4ea6061d0_1_4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e4ea6061d0_1_4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e4ea6061d0_1_4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2e4ea6061d0_1_43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224" name="Google Shape;224;g2e4ea6061d0_1_4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e4ea6061d0_1_4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e4ea6061d0_1_4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e4ea6061d0_1_4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e4ea6061d0_1_4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e4ea6061d0_1_4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e4ea6061d0_1_4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e4ea6061d0_1_4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e4ea6061d0_1_4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g2e4ea6061d0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4ea6061d0_1_43"/>
          <p:cNvSpPr txBox="1"/>
          <p:nvPr/>
        </p:nvSpPr>
        <p:spPr>
          <a:xfrm>
            <a:off x="350675" y="662752"/>
            <a:ext cx="8285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 What is the average salary for data analyst jobs based on their experience level and employment type? (In USD $)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7FF9E604-C082-B4A4-97CE-7784189A36CB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4.2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E44F49A9-F024-DE48-5074-7096E3292CDF}"/>
              </a:ext>
            </a:extLst>
          </p:cNvPr>
          <p:cNvSpPr txBox="1"/>
          <p:nvPr/>
        </p:nvSpPr>
        <p:spPr>
          <a:xfrm>
            <a:off x="350673" y="1169189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10CA9-0B0A-5284-AAE8-5EF03742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0" y="1614031"/>
            <a:ext cx="3699157" cy="1946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C2D52-8E85-B52B-6210-8DA88804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614031"/>
            <a:ext cx="3905795" cy="1467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7A35D781-0209-7DC8-5F8A-4C67F877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59D1B-DBF5-9154-A046-BFC282DD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0" y="1615157"/>
            <a:ext cx="4092149" cy="1774814"/>
          </a:xfrm>
          <a:prstGeom prst="rect">
            <a:avLst/>
          </a:prstGeom>
        </p:spPr>
      </p:pic>
      <p:grpSp>
        <p:nvGrpSpPr>
          <p:cNvPr id="219" name="Google Shape;219;g2e4ea6061d0_1_43">
            <a:extLst>
              <a:ext uri="{FF2B5EF4-FFF2-40B4-BE49-F238E27FC236}">
                <a16:creationId xmlns:a16="http://schemas.microsoft.com/office/drawing/2014/main" id="{8EF26B3A-1837-D28A-FB48-1DFA1728C48E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220" name="Google Shape;220;g2e4ea6061d0_1_43">
              <a:extLst>
                <a:ext uri="{FF2B5EF4-FFF2-40B4-BE49-F238E27FC236}">
                  <a16:creationId xmlns:a16="http://schemas.microsoft.com/office/drawing/2014/main" id="{0AE1DEAB-65D0-F3AA-3D90-D64231D960D5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e4ea6061d0_1_43">
              <a:extLst>
                <a:ext uri="{FF2B5EF4-FFF2-40B4-BE49-F238E27FC236}">
                  <a16:creationId xmlns:a16="http://schemas.microsoft.com/office/drawing/2014/main" id="{CEDB8123-C876-0F32-8D8B-CBF2E4FA76F6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e4ea6061d0_1_43">
              <a:extLst>
                <a:ext uri="{FF2B5EF4-FFF2-40B4-BE49-F238E27FC236}">
                  <a16:creationId xmlns:a16="http://schemas.microsoft.com/office/drawing/2014/main" id="{FA6B0376-2792-1A46-F70D-BAA6F6281B98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2e4ea6061d0_1_43">
            <a:extLst>
              <a:ext uri="{FF2B5EF4-FFF2-40B4-BE49-F238E27FC236}">
                <a16:creationId xmlns:a16="http://schemas.microsoft.com/office/drawing/2014/main" id="{C7653BCD-A0A2-A1CA-A368-CD59A4DD2380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224" name="Google Shape;224;g2e4ea6061d0_1_43">
              <a:extLst>
                <a:ext uri="{FF2B5EF4-FFF2-40B4-BE49-F238E27FC236}">
                  <a16:creationId xmlns:a16="http://schemas.microsoft.com/office/drawing/2014/main" id="{32815237-C7AF-AC7C-A151-9D37F3E07730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e4ea6061d0_1_43">
              <a:extLst>
                <a:ext uri="{FF2B5EF4-FFF2-40B4-BE49-F238E27FC236}">
                  <a16:creationId xmlns:a16="http://schemas.microsoft.com/office/drawing/2014/main" id="{063723FF-26D5-2170-5D77-7CC42B49B6E2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e4ea6061d0_1_43">
              <a:extLst>
                <a:ext uri="{FF2B5EF4-FFF2-40B4-BE49-F238E27FC236}">
                  <a16:creationId xmlns:a16="http://schemas.microsoft.com/office/drawing/2014/main" id="{7A891E6F-B74A-4B2E-94E5-EBCC25DBB02C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e4ea6061d0_1_43">
              <a:extLst>
                <a:ext uri="{FF2B5EF4-FFF2-40B4-BE49-F238E27FC236}">
                  <a16:creationId xmlns:a16="http://schemas.microsoft.com/office/drawing/2014/main" id="{E4D790D7-EBA6-1D6F-CF38-01283290BDFB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e4ea6061d0_1_43">
              <a:extLst>
                <a:ext uri="{FF2B5EF4-FFF2-40B4-BE49-F238E27FC236}">
                  <a16:creationId xmlns:a16="http://schemas.microsoft.com/office/drawing/2014/main" id="{425EAC79-A508-57D2-B50F-368F418CAD83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e4ea6061d0_1_43">
              <a:extLst>
                <a:ext uri="{FF2B5EF4-FFF2-40B4-BE49-F238E27FC236}">
                  <a16:creationId xmlns:a16="http://schemas.microsoft.com/office/drawing/2014/main" id="{979FC9CE-4D33-E8C0-4CF1-16F86D5AACB2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e4ea6061d0_1_43">
              <a:extLst>
                <a:ext uri="{FF2B5EF4-FFF2-40B4-BE49-F238E27FC236}">
                  <a16:creationId xmlns:a16="http://schemas.microsoft.com/office/drawing/2014/main" id="{5836D875-8460-9210-88D0-3D6A2C810C37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e4ea6061d0_1_43">
              <a:extLst>
                <a:ext uri="{FF2B5EF4-FFF2-40B4-BE49-F238E27FC236}">
                  <a16:creationId xmlns:a16="http://schemas.microsoft.com/office/drawing/2014/main" id="{7E4A67F1-F405-FB36-866A-258724D04007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e4ea6061d0_1_43">
              <a:extLst>
                <a:ext uri="{FF2B5EF4-FFF2-40B4-BE49-F238E27FC236}">
                  <a16:creationId xmlns:a16="http://schemas.microsoft.com/office/drawing/2014/main" id="{7756E0FA-A56E-05B3-9C4A-22DE5192365D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g2e4ea6061d0_1_43">
            <a:extLst>
              <a:ext uri="{FF2B5EF4-FFF2-40B4-BE49-F238E27FC236}">
                <a16:creationId xmlns:a16="http://schemas.microsoft.com/office/drawing/2014/main" id="{F83F9F30-5E53-AF26-D5C9-6379A771A5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4ea6061d0_1_43">
            <a:extLst>
              <a:ext uri="{FF2B5EF4-FFF2-40B4-BE49-F238E27FC236}">
                <a16:creationId xmlns:a16="http://schemas.microsoft.com/office/drawing/2014/main" id="{5CDEFC8E-D841-A167-3D21-64F8B6D1CBBA}"/>
              </a:ext>
            </a:extLst>
          </p:cNvPr>
          <p:cNvSpPr txBox="1"/>
          <p:nvPr/>
        </p:nvSpPr>
        <p:spPr>
          <a:xfrm>
            <a:off x="350675" y="662752"/>
            <a:ext cx="8285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 What is the average salary for data analyst jobs based on their experience level and employment type? (In IDR Rp)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96DB57FD-CC66-79DB-A541-E6F7B968F051}"/>
              </a:ext>
            </a:extLst>
          </p:cNvPr>
          <p:cNvSpPr txBox="1"/>
          <p:nvPr/>
        </p:nvSpPr>
        <p:spPr>
          <a:xfrm>
            <a:off x="350673" y="1169189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08589-2F0C-D748-82F6-C6A102AA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1615157"/>
            <a:ext cx="388674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91BA10A0-F163-E6AD-0E67-9DB97C12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16F3F2-FF15-9769-464E-F9A0F719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72" y="1727392"/>
            <a:ext cx="2734057" cy="1867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E70F2-CAD6-94F5-8875-F825BB78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8" y="1727392"/>
            <a:ext cx="2987264" cy="1895764"/>
          </a:xfrm>
          <a:prstGeom prst="rect">
            <a:avLst/>
          </a:prstGeom>
        </p:spPr>
      </p:pic>
      <p:grpSp>
        <p:nvGrpSpPr>
          <p:cNvPr id="219" name="Google Shape;219;g2e4ea6061d0_1_43">
            <a:extLst>
              <a:ext uri="{FF2B5EF4-FFF2-40B4-BE49-F238E27FC236}">
                <a16:creationId xmlns:a16="http://schemas.microsoft.com/office/drawing/2014/main" id="{1FF9C953-BE7A-46DA-22FA-B16542B71BF8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220" name="Google Shape;220;g2e4ea6061d0_1_43">
              <a:extLst>
                <a:ext uri="{FF2B5EF4-FFF2-40B4-BE49-F238E27FC236}">
                  <a16:creationId xmlns:a16="http://schemas.microsoft.com/office/drawing/2014/main" id="{185AFECE-30BC-F780-A991-753C110369BA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e4ea6061d0_1_43">
              <a:extLst>
                <a:ext uri="{FF2B5EF4-FFF2-40B4-BE49-F238E27FC236}">
                  <a16:creationId xmlns:a16="http://schemas.microsoft.com/office/drawing/2014/main" id="{32597A6E-CD89-0701-521B-6FF07AD281CB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e4ea6061d0_1_43">
              <a:extLst>
                <a:ext uri="{FF2B5EF4-FFF2-40B4-BE49-F238E27FC236}">
                  <a16:creationId xmlns:a16="http://schemas.microsoft.com/office/drawing/2014/main" id="{97105F2C-2B7C-B65A-52B0-ED652C91D577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2e4ea6061d0_1_43">
            <a:extLst>
              <a:ext uri="{FF2B5EF4-FFF2-40B4-BE49-F238E27FC236}">
                <a16:creationId xmlns:a16="http://schemas.microsoft.com/office/drawing/2014/main" id="{0BEB5A24-2EDC-A51B-D9D5-ECAD26E2484B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224" name="Google Shape;224;g2e4ea6061d0_1_43">
              <a:extLst>
                <a:ext uri="{FF2B5EF4-FFF2-40B4-BE49-F238E27FC236}">
                  <a16:creationId xmlns:a16="http://schemas.microsoft.com/office/drawing/2014/main" id="{D985CE85-AC3E-7040-CB14-8AC94626054B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e4ea6061d0_1_43">
              <a:extLst>
                <a:ext uri="{FF2B5EF4-FFF2-40B4-BE49-F238E27FC236}">
                  <a16:creationId xmlns:a16="http://schemas.microsoft.com/office/drawing/2014/main" id="{AE986CB9-084F-53EB-C394-49F37D401574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e4ea6061d0_1_43">
              <a:extLst>
                <a:ext uri="{FF2B5EF4-FFF2-40B4-BE49-F238E27FC236}">
                  <a16:creationId xmlns:a16="http://schemas.microsoft.com/office/drawing/2014/main" id="{B0CA8B9D-156A-3A4E-3A29-0C764A3EEB55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e4ea6061d0_1_43">
              <a:extLst>
                <a:ext uri="{FF2B5EF4-FFF2-40B4-BE49-F238E27FC236}">
                  <a16:creationId xmlns:a16="http://schemas.microsoft.com/office/drawing/2014/main" id="{A25EA831-156A-24DB-569D-202A66861A2A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e4ea6061d0_1_43">
              <a:extLst>
                <a:ext uri="{FF2B5EF4-FFF2-40B4-BE49-F238E27FC236}">
                  <a16:creationId xmlns:a16="http://schemas.microsoft.com/office/drawing/2014/main" id="{D10AD636-C191-D5AC-C606-948943CD5890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e4ea6061d0_1_43">
              <a:extLst>
                <a:ext uri="{FF2B5EF4-FFF2-40B4-BE49-F238E27FC236}">
                  <a16:creationId xmlns:a16="http://schemas.microsoft.com/office/drawing/2014/main" id="{2944E128-39D9-0DBF-0065-A69D93B6ABD5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e4ea6061d0_1_43">
              <a:extLst>
                <a:ext uri="{FF2B5EF4-FFF2-40B4-BE49-F238E27FC236}">
                  <a16:creationId xmlns:a16="http://schemas.microsoft.com/office/drawing/2014/main" id="{440E9ABF-1D59-E418-D0EB-192AECE5AFBE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e4ea6061d0_1_43">
              <a:extLst>
                <a:ext uri="{FF2B5EF4-FFF2-40B4-BE49-F238E27FC236}">
                  <a16:creationId xmlns:a16="http://schemas.microsoft.com/office/drawing/2014/main" id="{8F12B396-FA89-94B4-C166-B1D79C7A0F02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e4ea6061d0_1_43">
              <a:extLst>
                <a:ext uri="{FF2B5EF4-FFF2-40B4-BE49-F238E27FC236}">
                  <a16:creationId xmlns:a16="http://schemas.microsoft.com/office/drawing/2014/main" id="{E54A82D8-9C9E-69E7-CC3C-484835196201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g2e4ea6061d0_1_43">
            <a:extLst>
              <a:ext uri="{FF2B5EF4-FFF2-40B4-BE49-F238E27FC236}">
                <a16:creationId xmlns:a16="http://schemas.microsoft.com/office/drawing/2014/main" id="{DC7E482A-3814-80C0-976C-9E370ECFD7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4ea6061d0_1_43">
            <a:extLst>
              <a:ext uri="{FF2B5EF4-FFF2-40B4-BE49-F238E27FC236}">
                <a16:creationId xmlns:a16="http://schemas.microsoft.com/office/drawing/2014/main" id="{579D804B-764C-1FC6-BD00-BD3DFB67F2BC}"/>
              </a:ext>
            </a:extLst>
          </p:cNvPr>
          <p:cNvSpPr txBox="1"/>
          <p:nvPr/>
        </p:nvSpPr>
        <p:spPr>
          <a:xfrm>
            <a:off x="350675" y="662752"/>
            <a:ext cx="8285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ID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country offers the interesting salary for full-time data analyst positions with medium and entry level experience?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D1C9ED91-41F8-F519-217F-86D3DE3F88B2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5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FDC87183-76D5-CF07-05F2-DA284EB2A908}"/>
              </a:ext>
            </a:extLst>
          </p:cNvPr>
          <p:cNvSpPr txBox="1"/>
          <p:nvPr/>
        </p:nvSpPr>
        <p:spPr>
          <a:xfrm>
            <a:off x="350673" y="1234792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830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id="{42186592-45A3-70EE-896A-C02E45A6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g2e4ea6061d0_1_43">
            <a:extLst>
              <a:ext uri="{FF2B5EF4-FFF2-40B4-BE49-F238E27FC236}">
                <a16:creationId xmlns:a16="http://schemas.microsoft.com/office/drawing/2014/main" id="{4F7E856F-EBB6-D083-6168-CB4A93F85CBE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220" name="Google Shape;220;g2e4ea6061d0_1_43">
              <a:extLst>
                <a:ext uri="{FF2B5EF4-FFF2-40B4-BE49-F238E27FC236}">
                  <a16:creationId xmlns:a16="http://schemas.microsoft.com/office/drawing/2014/main" id="{AA76B402-8839-8743-D289-B77786E4486F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e4ea6061d0_1_43">
              <a:extLst>
                <a:ext uri="{FF2B5EF4-FFF2-40B4-BE49-F238E27FC236}">
                  <a16:creationId xmlns:a16="http://schemas.microsoft.com/office/drawing/2014/main" id="{427E9FD4-73E3-D1FD-4F29-C0B1942769E6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e4ea6061d0_1_43">
              <a:extLst>
                <a:ext uri="{FF2B5EF4-FFF2-40B4-BE49-F238E27FC236}">
                  <a16:creationId xmlns:a16="http://schemas.microsoft.com/office/drawing/2014/main" id="{CC91136C-50C8-D403-D40D-C1E053350449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2e4ea6061d0_1_43">
            <a:extLst>
              <a:ext uri="{FF2B5EF4-FFF2-40B4-BE49-F238E27FC236}">
                <a16:creationId xmlns:a16="http://schemas.microsoft.com/office/drawing/2014/main" id="{5741E714-BF7D-4E3C-1E43-AF8949D2BFE4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224" name="Google Shape;224;g2e4ea6061d0_1_43">
              <a:extLst>
                <a:ext uri="{FF2B5EF4-FFF2-40B4-BE49-F238E27FC236}">
                  <a16:creationId xmlns:a16="http://schemas.microsoft.com/office/drawing/2014/main" id="{96C94A82-6635-07E8-1BCE-EFC940DCD581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e4ea6061d0_1_43">
              <a:extLst>
                <a:ext uri="{FF2B5EF4-FFF2-40B4-BE49-F238E27FC236}">
                  <a16:creationId xmlns:a16="http://schemas.microsoft.com/office/drawing/2014/main" id="{2B8E22CF-2DC6-B665-E3DA-486C130644C3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e4ea6061d0_1_43">
              <a:extLst>
                <a:ext uri="{FF2B5EF4-FFF2-40B4-BE49-F238E27FC236}">
                  <a16:creationId xmlns:a16="http://schemas.microsoft.com/office/drawing/2014/main" id="{B2751DA8-E849-0373-224C-EC54545D95ED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e4ea6061d0_1_43">
              <a:extLst>
                <a:ext uri="{FF2B5EF4-FFF2-40B4-BE49-F238E27FC236}">
                  <a16:creationId xmlns:a16="http://schemas.microsoft.com/office/drawing/2014/main" id="{3F5AE124-576B-81FE-4F98-DD1AD84B6451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e4ea6061d0_1_43">
              <a:extLst>
                <a:ext uri="{FF2B5EF4-FFF2-40B4-BE49-F238E27FC236}">
                  <a16:creationId xmlns:a16="http://schemas.microsoft.com/office/drawing/2014/main" id="{AD236F0A-FAF7-0E54-4349-F474B2151A1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e4ea6061d0_1_43">
              <a:extLst>
                <a:ext uri="{FF2B5EF4-FFF2-40B4-BE49-F238E27FC236}">
                  <a16:creationId xmlns:a16="http://schemas.microsoft.com/office/drawing/2014/main" id="{A62EF3AD-7F73-B6CD-2C2E-F8935FD258EC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e4ea6061d0_1_43">
              <a:extLst>
                <a:ext uri="{FF2B5EF4-FFF2-40B4-BE49-F238E27FC236}">
                  <a16:creationId xmlns:a16="http://schemas.microsoft.com/office/drawing/2014/main" id="{6895295C-4207-184D-9278-9897138F32B6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e4ea6061d0_1_43">
              <a:extLst>
                <a:ext uri="{FF2B5EF4-FFF2-40B4-BE49-F238E27FC236}">
                  <a16:creationId xmlns:a16="http://schemas.microsoft.com/office/drawing/2014/main" id="{A79F1744-2EB4-7F65-0079-4B717A09F65A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e4ea6061d0_1_43">
              <a:extLst>
                <a:ext uri="{FF2B5EF4-FFF2-40B4-BE49-F238E27FC236}">
                  <a16:creationId xmlns:a16="http://schemas.microsoft.com/office/drawing/2014/main" id="{4544E271-EEFA-DBD1-5F81-093D008001C5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g2e4ea6061d0_1_43">
            <a:extLst>
              <a:ext uri="{FF2B5EF4-FFF2-40B4-BE49-F238E27FC236}">
                <a16:creationId xmlns:a16="http://schemas.microsoft.com/office/drawing/2014/main" id="{62ADC01A-D43F-1C29-2EBC-BC0836B206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4ea6061d0_1_43">
            <a:extLst>
              <a:ext uri="{FF2B5EF4-FFF2-40B4-BE49-F238E27FC236}">
                <a16:creationId xmlns:a16="http://schemas.microsoft.com/office/drawing/2014/main" id="{F7BC2F42-7154-F3AC-A707-2E7FFDC15336}"/>
              </a:ext>
            </a:extLst>
          </p:cNvPr>
          <p:cNvSpPr txBox="1"/>
          <p:nvPr/>
        </p:nvSpPr>
        <p:spPr>
          <a:xfrm>
            <a:off x="350675" y="662752"/>
            <a:ext cx="8285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ID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which year did the salary increase from mid-level to expert-level have highest increase for full time data analyst-related jobs?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EAC3F21C-BECE-5751-8622-8856E5CB1C6E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6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5EDEE979-4EB7-1D49-EAF3-2D4EBB30E12A}"/>
              </a:ext>
            </a:extLst>
          </p:cNvPr>
          <p:cNvSpPr txBox="1"/>
          <p:nvPr/>
        </p:nvSpPr>
        <p:spPr>
          <a:xfrm>
            <a:off x="350673" y="1234792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141A4-A6AB-5A31-6ADE-890DF4EE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73" y="3861264"/>
            <a:ext cx="4416027" cy="813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1E18E-98CA-71A1-AA36-78835D5866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8047"/>
          <a:stretch/>
        </p:blipFill>
        <p:spPr>
          <a:xfrm>
            <a:off x="350670" y="1727392"/>
            <a:ext cx="3499490" cy="3186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B8072-2EB3-B0B2-8D9A-9FB2A005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2001"/>
          <a:stretch/>
        </p:blipFill>
        <p:spPr>
          <a:xfrm>
            <a:off x="4297461" y="1727392"/>
            <a:ext cx="3499490" cy="1954493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17B204A-75DE-F22C-D748-EF662DA0523A}"/>
              </a:ext>
            </a:extLst>
          </p:cNvPr>
          <p:cNvCxnSpPr>
            <a:cxnSpLocks/>
          </p:cNvCxnSpPr>
          <p:nvPr/>
        </p:nvCxnSpPr>
        <p:spPr>
          <a:xfrm flipV="1">
            <a:off x="417643" y="1780137"/>
            <a:ext cx="3790084" cy="3133834"/>
          </a:xfrm>
          <a:prstGeom prst="bentConnector3">
            <a:avLst>
              <a:gd name="adj1" fmla="val 833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1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CBADE-2987-341C-0644-0C348DED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2" name="Google Shape;412;g2e4ea6061d0_1_353"/>
          <p:cNvSpPr/>
          <p:nvPr/>
        </p:nvSpPr>
        <p:spPr>
          <a:xfrm>
            <a:off x="0" y="0"/>
            <a:ext cx="9144000" cy="5157300"/>
          </a:xfrm>
          <a:prstGeom prst="rect">
            <a:avLst/>
          </a:prstGeom>
          <a:solidFill>
            <a:srgbClr val="18919B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e4ea6061d0_1_353"/>
          <p:cNvPicPr preferRelativeResize="0"/>
          <p:nvPr/>
        </p:nvPicPr>
        <p:blipFill rotWithShape="1">
          <a:blip r:embed="rId4">
            <a:alphaModFix/>
          </a:blip>
          <a:srcRect l="20890" t="40501" r="19610" b="36591"/>
          <a:stretch/>
        </p:blipFill>
        <p:spPr>
          <a:xfrm>
            <a:off x="8105600" y="4734525"/>
            <a:ext cx="943800" cy="3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e4ea6061d0_1_353"/>
          <p:cNvSpPr txBox="1"/>
          <p:nvPr/>
        </p:nvSpPr>
        <p:spPr>
          <a:xfrm>
            <a:off x="408878" y="138599"/>
            <a:ext cx="844519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D" sz="5200" b="1" dirty="0">
                <a:solidFill>
                  <a:schemeClr val="lt1"/>
                </a:solidFill>
              </a:rPr>
              <a:t>Insights</a:t>
            </a:r>
            <a:endParaRPr sz="5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e4ea6061d0_1_353"/>
          <p:cNvSpPr txBox="1"/>
          <p:nvPr/>
        </p:nvSpPr>
        <p:spPr>
          <a:xfrm>
            <a:off x="408877" y="1262398"/>
            <a:ext cx="8289073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ID" sz="1500" dirty="0">
                <a:solidFill>
                  <a:schemeClr val="lt1"/>
                </a:solidFill>
              </a:rPr>
              <a:t>There are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9 job titles</a:t>
            </a:r>
            <a:r>
              <a:rPr lang="en-ID" sz="1500" dirty="0">
                <a:solidFill>
                  <a:schemeClr val="lt1"/>
                </a:solidFill>
              </a:rPr>
              <a:t> related to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data analyst</a:t>
            </a:r>
            <a:r>
              <a:rPr lang="en-ID" sz="1500" dirty="0">
                <a:solidFill>
                  <a:schemeClr val="lt1"/>
                </a:solidFill>
              </a:rPr>
              <a:t> in the dataset</a:t>
            </a:r>
            <a:endParaRPr sz="1500" dirty="0"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ID" sz="1500" dirty="0">
                <a:solidFill>
                  <a:schemeClr val="lt1"/>
                </a:solidFill>
              </a:rPr>
              <a:t>The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average salary</a:t>
            </a:r>
            <a:r>
              <a:rPr lang="en-ID" sz="1500" dirty="0">
                <a:solidFill>
                  <a:schemeClr val="lt1"/>
                </a:solidFill>
              </a:rPr>
              <a:t> per month for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data analyst</a:t>
            </a:r>
            <a:r>
              <a:rPr lang="en-ID" sz="1500" dirty="0">
                <a:solidFill>
                  <a:schemeClr val="lt1"/>
                </a:solidFill>
              </a:rPr>
              <a:t> job varies from $1.1k to $22.9k</a:t>
            </a:r>
            <a:endParaRPr sz="1500" dirty="0"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ID" sz="1500" dirty="0">
                <a:solidFill>
                  <a:schemeClr val="lt1"/>
                </a:solidFill>
              </a:rPr>
              <a:t>The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highest average salary</a:t>
            </a:r>
            <a:r>
              <a:rPr lang="en-ID" sz="1500" dirty="0">
                <a:solidFill>
                  <a:schemeClr val="lt1"/>
                </a:solidFill>
              </a:rPr>
              <a:t> for data analyst is for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Financial Data Analyst</a:t>
            </a:r>
            <a:endParaRPr sz="1500" dirty="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ID" sz="1500" dirty="0">
                <a:solidFill>
                  <a:schemeClr val="lt1"/>
                </a:solidFill>
              </a:rPr>
              <a:t>The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average salary</a:t>
            </a:r>
            <a:r>
              <a:rPr lang="en-ID" sz="1500" dirty="0">
                <a:solidFill>
                  <a:schemeClr val="lt1"/>
                </a:solidFill>
              </a:rPr>
              <a:t> per month for data analyst job varies on their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experienced level</a:t>
            </a:r>
            <a:r>
              <a:rPr lang="en-ID" sz="1500" dirty="0">
                <a:solidFill>
                  <a:schemeClr val="lt1"/>
                </a:solidFill>
              </a:rPr>
              <a:t> from entry-level $4.8k, mid-level $6.5k, senior-level $9.4k, expert-level $10.8k</a:t>
            </a:r>
            <a:endParaRPr lang="en-US" sz="1500" dirty="0"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US" sz="1500" dirty="0">
                <a:solidFill>
                  <a:schemeClr val="lt1"/>
                </a:solidFill>
                <a:highlight>
                  <a:srgbClr val="000000"/>
                </a:highlight>
              </a:rPr>
              <a:t>United States</a:t>
            </a:r>
            <a:r>
              <a:rPr lang="en-US" sz="1500" dirty="0">
                <a:solidFill>
                  <a:schemeClr val="lt1"/>
                </a:solidFill>
              </a:rPr>
              <a:t> has the </a:t>
            </a:r>
            <a:r>
              <a:rPr lang="en-US" sz="1500" dirty="0">
                <a:solidFill>
                  <a:schemeClr val="lt1"/>
                </a:solidFill>
                <a:highlight>
                  <a:srgbClr val="000000"/>
                </a:highlight>
              </a:rPr>
              <a:t>highest average salary country</a:t>
            </a:r>
            <a:r>
              <a:rPr lang="en-US" sz="1500" dirty="0">
                <a:solidFill>
                  <a:schemeClr val="lt1"/>
                </a:solidFill>
              </a:rPr>
              <a:t> for data analyst jobs, following Canada, while Honduras has the lowest average salary for data analyst jobs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ID" sz="1500" dirty="0">
                <a:solidFill>
                  <a:schemeClr val="lt1"/>
                </a:solidFill>
              </a:rPr>
              <a:t>The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highest salary increase</a:t>
            </a:r>
            <a:r>
              <a:rPr lang="en-ID" sz="1500" dirty="0">
                <a:solidFill>
                  <a:schemeClr val="lt1"/>
                </a:solidFill>
              </a:rPr>
              <a:t> from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mid-level to expert-level</a:t>
            </a:r>
            <a:r>
              <a:rPr lang="en-ID" sz="1500" dirty="0">
                <a:solidFill>
                  <a:schemeClr val="lt1"/>
                </a:solidFill>
              </a:rPr>
              <a:t> for full-time data analyst jobs is </a:t>
            </a:r>
            <a:r>
              <a:rPr lang="en-ID" sz="1500" dirty="0">
                <a:solidFill>
                  <a:schemeClr val="lt1"/>
                </a:solidFill>
                <a:highlight>
                  <a:srgbClr val="000000"/>
                </a:highlight>
              </a:rPr>
              <a:t>in 2022</a:t>
            </a:r>
            <a:r>
              <a:rPr lang="en-ID" sz="1500" dirty="0">
                <a:solidFill>
                  <a:schemeClr val="lt1"/>
                </a:solidFill>
              </a:rPr>
              <a:t>.</a:t>
            </a:r>
            <a:endParaRPr sz="1500" dirty="0">
              <a:solidFill>
                <a:schemeClr val="lt1"/>
              </a:solidFill>
            </a:endParaRPr>
          </a:p>
        </p:txBody>
      </p:sp>
      <p:sp>
        <p:nvSpPr>
          <p:cNvPr id="416" name="Google Shape;416;g2e4ea6061d0_1_353"/>
          <p:cNvSpPr txBox="1"/>
          <p:nvPr/>
        </p:nvSpPr>
        <p:spPr>
          <a:xfrm>
            <a:off x="114800" y="47392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</a:t>
            </a:r>
            <a:r>
              <a:rPr lang="en-ID" sz="11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</a:t>
            </a: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2B59C-83DC-AAB3-919A-C929CEAD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22" name="Google Shape;422;g273650c3d42_2_0"/>
          <p:cNvSpPr/>
          <p:nvPr/>
        </p:nvSpPr>
        <p:spPr>
          <a:xfrm>
            <a:off x="0" y="0"/>
            <a:ext cx="9144000" cy="5157300"/>
          </a:xfrm>
          <a:prstGeom prst="rect">
            <a:avLst/>
          </a:prstGeom>
          <a:solidFill>
            <a:srgbClr val="18919B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73650c3d42_2_0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</a:t>
            </a:r>
            <a:r>
              <a:rPr lang="en-ID" sz="11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</a:t>
            </a:r>
            <a:r>
              <a:rPr lang="en-ID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24" name="Google Shape;424;g273650c3d42_2_0"/>
          <p:cNvPicPr preferRelativeResize="0"/>
          <p:nvPr/>
        </p:nvPicPr>
        <p:blipFill rotWithShape="1">
          <a:blip r:embed="rId4">
            <a:alphaModFix/>
          </a:blip>
          <a:srcRect l="20890" t="40501" r="19610" b="36591"/>
          <a:stretch/>
        </p:blipFill>
        <p:spPr>
          <a:xfrm>
            <a:off x="3102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73650c3d42_2_0"/>
          <p:cNvSpPr txBox="1"/>
          <p:nvPr/>
        </p:nvSpPr>
        <p:spPr>
          <a:xfrm>
            <a:off x="4723543" y="3501900"/>
            <a:ext cx="415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D" sz="6000" b="1" dirty="0">
                <a:solidFill>
                  <a:schemeClr val="lt1"/>
                </a:solidFill>
              </a:rPr>
              <a:t>Thank You</a:t>
            </a:r>
            <a:endParaRPr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C5244-7E16-2762-5BC2-4544AAE9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56;p2">
            <a:extLst>
              <a:ext uri="{FF2B5EF4-FFF2-40B4-BE49-F238E27FC236}">
                <a16:creationId xmlns:a16="http://schemas.microsoft.com/office/drawing/2014/main" id="{7EA10BFD-23FA-90EB-DB8F-C7B37015BE84}"/>
              </a:ext>
            </a:extLst>
          </p:cNvPr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g143ff09ca6c_0_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6" name="Google Shape;66;g143ff09ca6c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143ff09ca6c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143ff09ca6c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g143ff09ca6c_0_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0" name="Google Shape;70;g143ff09ca6c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143ff09ca6c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143ff09ca6c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143ff09ca6c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143ff09ca6c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143ff09ca6c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143ff09ca6c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143ff09ca6c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143ff09ca6c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g143ff09ca6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43ff09ca6c_0_0"/>
          <p:cNvSpPr txBox="1"/>
          <p:nvPr/>
        </p:nvSpPr>
        <p:spPr>
          <a:xfrm>
            <a:off x="2842896" y="1385495"/>
            <a:ext cx="5953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5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Case Study</a:t>
            </a:r>
            <a:endParaRPr sz="52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7DAB7F21-0B1A-40FB-9906-1AAC26DDB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g143ff09ca6c_0_0">
            <a:extLst>
              <a:ext uri="{FF2B5EF4-FFF2-40B4-BE49-F238E27FC236}">
                <a16:creationId xmlns:a16="http://schemas.microsoft.com/office/drawing/2014/main" id="{8DF76E20-5AF4-AFE1-33EC-120869076C68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6" name="Google Shape;66;g143ff09ca6c_0_0">
              <a:extLst>
                <a:ext uri="{FF2B5EF4-FFF2-40B4-BE49-F238E27FC236}">
                  <a16:creationId xmlns:a16="http://schemas.microsoft.com/office/drawing/2014/main" id="{26430EAD-E7D5-74B9-62AC-50AF794E70CD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143ff09ca6c_0_0">
              <a:extLst>
                <a:ext uri="{FF2B5EF4-FFF2-40B4-BE49-F238E27FC236}">
                  <a16:creationId xmlns:a16="http://schemas.microsoft.com/office/drawing/2014/main" id="{69031417-EF30-81D5-B12B-8E3E506BA676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143ff09ca6c_0_0">
              <a:extLst>
                <a:ext uri="{FF2B5EF4-FFF2-40B4-BE49-F238E27FC236}">
                  <a16:creationId xmlns:a16="http://schemas.microsoft.com/office/drawing/2014/main" id="{43163104-0EC0-3A06-7225-B37E54A3F6A6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g143ff09ca6c_0_0">
            <a:extLst>
              <a:ext uri="{FF2B5EF4-FFF2-40B4-BE49-F238E27FC236}">
                <a16:creationId xmlns:a16="http://schemas.microsoft.com/office/drawing/2014/main" id="{DA88EEB3-E1BD-24AB-1FB7-7D31654520E0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0" name="Google Shape;70;g143ff09ca6c_0_0">
              <a:extLst>
                <a:ext uri="{FF2B5EF4-FFF2-40B4-BE49-F238E27FC236}">
                  <a16:creationId xmlns:a16="http://schemas.microsoft.com/office/drawing/2014/main" id="{FC6B6ECF-7835-6D70-9457-74F62437E0B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143ff09ca6c_0_0">
              <a:extLst>
                <a:ext uri="{FF2B5EF4-FFF2-40B4-BE49-F238E27FC236}">
                  <a16:creationId xmlns:a16="http://schemas.microsoft.com/office/drawing/2014/main" id="{5BB73C84-ADBD-AC7B-BC43-3C89343535F1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143ff09ca6c_0_0">
              <a:extLst>
                <a:ext uri="{FF2B5EF4-FFF2-40B4-BE49-F238E27FC236}">
                  <a16:creationId xmlns:a16="http://schemas.microsoft.com/office/drawing/2014/main" id="{818AE7A4-E6B0-EFBD-6C52-58AD4A773554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143ff09ca6c_0_0">
              <a:extLst>
                <a:ext uri="{FF2B5EF4-FFF2-40B4-BE49-F238E27FC236}">
                  <a16:creationId xmlns:a16="http://schemas.microsoft.com/office/drawing/2014/main" id="{05A657EA-5FB5-460D-8B4C-4FA0CA66BD7F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143ff09ca6c_0_0">
              <a:extLst>
                <a:ext uri="{FF2B5EF4-FFF2-40B4-BE49-F238E27FC236}">
                  <a16:creationId xmlns:a16="http://schemas.microsoft.com/office/drawing/2014/main" id="{6319CED8-4823-6C3C-DA95-6C34A00437CB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143ff09ca6c_0_0">
              <a:extLst>
                <a:ext uri="{FF2B5EF4-FFF2-40B4-BE49-F238E27FC236}">
                  <a16:creationId xmlns:a16="http://schemas.microsoft.com/office/drawing/2014/main" id="{5DDB71BC-24E0-3CF6-7DCB-4CF03E3DF76D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143ff09ca6c_0_0">
              <a:extLst>
                <a:ext uri="{FF2B5EF4-FFF2-40B4-BE49-F238E27FC236}">
                  <a16:creationId xmlns:a16="http://schemas.microsoft.com/office/drawing/2014/main" id="{C12363AB-1760-5475-F72F-F11A56B98449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143ff09ca6c_0_0">
              <a:extLst>
                <a:ext uri="{FF2B5EF4-FFF2-40B4-BE49-F238E27FC236}">
                  <a16:creationId xmlns:a16="http://schemas.microsoft.com/office/drawing/2014/main" id="{1F0F8E50-43C0-020C-2A8A-742B18BD71C1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143ff09ca6c_0_0">
              <a:extLst>
                <a:ext uri="{FF2B5EF4-FFF2-40B4-BE49-F238E27FC236}">
                  <a16:creationId xmlns:a16="http://schemas.microsoft.com/office/drawing/2014/main" id="{92E836E2-46D7-9602-31A6-6D97732DA4B2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g143ff09ca6c_0_0">
            <a:extLst>
              <a:ext uri="{FF2B5EF4-FFF2-40B4-BE49-F238E27FC236}">
                <a16:creationId xmlns:a16="http://schemas.microsoft.com/office/drawing/2014/main" id="{B463A2B3-8DC6-B56D-0894-7013354962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43ff09ca6c_0_0">
            <a:extLst>
              <a:ext uri="{FF2B5EF4-FFF2-40B4-BE49-F238E27FC236}">
                <a16:creationId xmlns:a16="http://schemas.microsoft.com/office/drawing/2014/main" id="{EF8AE6D6-EE7C-8279-4AC4-DBC56CE3A007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endParaRPr sz="2600" b="1" i="0" u="none" strike="noStrike" cap="none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g143ff09ca6c_0_0">
            <a:extLst>
              <a:ext uri="{FF2B5EF4-FFF2-40B4-BE49-F238E27FC236}">
                <a16:creationId xmlns:a16="http://schemas.microsoft.com/office/drawing/2014/main" id="{B3C8CC1A-1B12-00EA-90BC-037D8DDBE562}"/>
              </a:ext>
            </a:extLst>
          </p:cNvPr>
          <p:cNvSpPr txBox="1"/>
          <p:nvPr/>
        </p:nvSpPr>
        <p:spPr>
          <a:xfrm>
            <a:off x="350675" y="776036"/>
            <a:ext cx="8617950" cy="31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there any NULL data?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the job titles there</a:t>
            </a: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job titles are related to data analyst?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average salary per month for data analyst jobs?</a:t>
            </a:r>
            <a:b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 What is the average salary per month for data analyst jobs based on their experience level?</a:t>
            </a:r>
            <a:b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 What is the average salary for data analyst jobs based on their experience level and employment type?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country offers the interesting salary for full-time data analyst positions with medium and entry level experience?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which year did the salary increase from mid-level to expert-level have highest increase for full time data analyst-related jobs?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g143ff09ca6c_0_0">
            <a:extLst>
              <a:ext uri="{FF2B5EF4-FFF2-40B4-BE49-F238E27FC236}">
                <a16:creationId xmlns:a16="http://schemas.microsoft.com/office/drawing/2014/main" id="{F88BCF77-4378-A45D-1B9C-40A0A7E3AEEF}"/>
              </a:ext>
            </a:extLst>
          </p:cNvPr>
          <p:cNvSpPr txBox="1"/>
          <p:nvPr/>
        </p:nvSpPr>
        <p:spPr>
          <a:xfrm>
            <a:off x="331841" y="4280198"/>
            <a:ext cx="8304233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the dataset: </a:t>
            </a: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https://www.kaggle.com/datasets/ruchi798/data-science-job-salaries/data</a:t>
            </a: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5359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g2e4e457f7d1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88" name="Google Shape;88;g2e4e457f7d1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2e4e457f7d1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2e4e457f7d1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g2e4e457f7d1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92" name="Google Shape;92;g2e4e457f7d1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2e4e457f7d1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2e4e457f7d1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2e4e457f7d1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2e4e457f7d1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e4e457f7d1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2e4e457f7d1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2e4e457f7d1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2e4e457f7d1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g2e4e457f7d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0;g143ff09ca6c_0_0">
            <a:extLst>
              <a:ext uri="{FF2B5EF4-FFF2-40B4-BE49-F238E27FC236}">
                <a16:creationId xmlns:a16="http://schemas.microsoft.com/office/drawing/2014/main" id="{D1D66855-B77F-AB52-C7DE-2C95A1C9C81D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Dataset Information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6E2AB4-8848-E191-A9CE-0025E1B6D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322612"/>
              </p:ext>
            </p:extLst>
          </p:nvPr>
        </p:nvGraphicFramePr>
        <p:xfrm>
          <a:off x="347304" y="817686"/>
          <a:ext cx="8449392" cy="3979995"/>
        </p:xfrm>
        <a:graphic>
          <a:graphicData uri="http://schemas.openxmlformats.org/drawingml/2006/table">
            <a:tbl>
              <a:tblPr/>
              <a:tblGrid>
                <a:gridCol w="1221301">
                  <a:extLst>
                    <a:ext uri="{9D8B030D-6E8A-4147-A177-3AD203B41FA5}">
                      <a16:colId xmlns:a16="http://schemas.microsoft.com/office/drawing/2014/main" val="791641765"/>
                    </a:ext>
                  </a:extLst>
                </a:gridCol>
                <a:gridCol w="7228091">
                  <a:extLst>
                    <a:ext uri="{9D8B030D-6E8A-4147-A177-3AD203B41FA5}">
                      <a16:colId xmlns:a16="http://schemas.microsoft.com/office/drawing/2014/main" val="1559509709"/>
                    </a:ext>
                  </a:extLst>
                </a:gridCol>
              </a:tblGrid>
              <a:tr h="317324">
                <a:tc>
                  <a:txBody>
                    <a:bodyPr/>
                    <a:lstStyle/>
                    <a:p>
                      <a:pPr fontAlgn="ctr">
                        <a:lnSpc>
                          <a:spcPts val="1800"/>
                        </a:lnSpc>
                      </a:pPr>
                      <a:r>
                        <a:rPr lang="en-ID" sz="1000" b="1" dirty="0">
                          <a:solidFill>
                            <a:srgbClr val="3C4043"/>
                          </a:solidFill>
                          <a:effectLst/>
                          <a:latin typeface="inherit"/>
                        </a:rPr>
                        <a:t>Column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ts val="1800"/>
                        </a:lnSpc>
                      </a:pPr>
                      <a:r>
                        <a:rPr lang="en-ID" sz="1000" b="1" dirty="0">
                          <a:solidFill>
                            <a:srgbClr val="3C4043"/>
                          </a:solidFill>
                          <a:effectLst/>
                          <a:latin typeface="inherit"/>
                        </a:rPr>
                        <a:t>Description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674616"/>
                  </a:ext>
                </a:extLst>
              </a:tr>
              <a:tr h="205702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work_year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year the salary was paid.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641395"/>
                  </a:ext>
                </a:extLst>
              </a:tr>
              <a:tr h="479173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experience_level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experience level in the job during the year with the following possible values: EN Entry-level / Junior MI Mid-level / Intermediate SE Senior-level / Expert EX Executive-level / Director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076860"/>
                  </a:ext>
                </a:extLst>
              </a:tr>
              <a:tr h="292828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employment_type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type of employement for the role: PT Part-time FT Full-time CT Contract FL Freelance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22383"/>
                  </a:ext>
                </a:extLst>
              </a:tr>
              <a:tr h="205702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job_title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role worked in during the year.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796560"/>
                  </a:ext>
                </a:extLst>
              </a:tr>
              <a:tr h="205702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salary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total gross salary amount paid.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167244"/>
                  </a:ext>
                </a:extLst>
              </a:tr>
              <a:tr h="292828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salary_currency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currency of the salary paid as an ISO 4217 currency code.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33480"/>
                  </a:ext>
                </a:extLst>
              </a:tr>
              <a:tr h="292828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salary_in_usd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salary in USD (FX rate divided by avg. USD rate for the respective year via fxdata.foorilla.com).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890522"/>
                  </a:ext>
                </a:extLst>
              </a:tr>
              <a:tr h="292828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employee_residence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Employee's primary country of residence in during the work year as an ISO 3166 country code.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285362"/>
                  </a:ext>
                </a:extLst>
              </a:tr>
              <a:tr h="479173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remote_ratio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overall amount of work done remotely, possible values are as follows: 0 No remote work (less than 20%) 50 Partially remote 100 Fully remote (more than 80%)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977867"/>
                  </a:ext>
                </a:extLst>
              </a:tr>
              <a:tr h="292828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company_location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country of the employer's main office or contracting branch as an ISO 3166 country code.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31420"/>
                  </a:ext>
                </a:extLst>
              </a:tr>
              <a:tr h="479173">
                <a:tc>
                  <a:txBody>
                    <a:bodyPr/>
                    <a:lstStyle/>
                    <a:p>
                      <a:pPr fontAlgn="ctr"/>
                      <a:r>
                        <a:rPr lang="en-ID" sz="100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company_size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solidFill>
                            <a:srgbClr val="202124"/>
                          </a:solidFill>
                          <a:effectLst/>
                          <a:latin typeface="inherit"/>
                        </a:rPr>
                        <a:t>The average number of people that worked for the company during the year: S less than 50 employees (small) M 50 to 250 employees (medium) L more than 250 employees (large)</a:t>
                      </a:r>
                    </a:p>
                  </a:txBody>
                  <a:tcPr marL="49067" marR="49067" marT="49067" marB="4906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3504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5DB3F3-5F3E-C959-B3EC-10DBDB02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g2e4e457f7d1_0_25">
            <a:extLst>
              <a:ext uri="{FF2B5EF4-FFF2-40B4-BE49-F238E27FC236}">
                <a16:creationId xmlns:a16="http://schemas.microsoft.com/office/drawing/2014/main" id="{B5C55ECB-1255-EB26-64E2-9AB278DF8533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09" name="Google Shape;109;g2e4e457f7d1_0_25">
              <a:extLst>
                <a:ext uri="{FF2B5EF4-FFF2-40B4-BE49-F238E27FC236}">
                  <a16:creationId xmlns:a16="http://schemas.microsoft.com/office/drawing/2014/main" id="{3B7E1188-4276-1350-B2B0-A90B9FF5EF92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2e4e457f7d1_0_25">
              <a:extLst>
                <a:ext uri="{FF2B5EF4-FFF2-40B4-BE49-F238E27FC236}">
                  <a16:creationId xmlns:a16="http://schemas.microsoft.com/office/drawing/2014/main" id="{71C249F7-A285-C78D-CE6D-9ABF730873F8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2e4e457f7d1_0_25">
              <a:extLst>
                <a:ext uri="{FF2B5EF4-FFF2-40B4-BE49-F238E27FC236}">
                  <a16:creationId xmlns:a16="http://schemas.microsoft.com/office/drawing/2014/main" id="{FA99DE3A-72D5-AB09-8409-7E2424334EC5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g2e4e457f7d1_0_25">
            <a:extLst>
              <a:ext uri="{FF2B5EF4-FFF2-40B4-BE49-F238E27FC236}">
                <a16:creationId xmlns:a16="http://schemas.microsoft.com/office/drawing/2014/main" id="{519C54B0-2951-2D88-CAB9-41ED352F3420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13" name="Google Shape;113;g2e4e457f7d1_0_25">
              <a:extLst>
                <a:ext uri="{FF2B5EF4-FFF2-40B4-BE49-F238E27FC236}">
                  <a16:creationId xmlns:a16="http://schemas.microsoft.com/office/drawing/2014/main" id="{700D7F51-A68E-36D7-66B8-85DEB6209EE3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e4e457f7d1_0_25">
              <a:extLst>
                <a:ext uri="{FF2B5EF4-FFF2-40B4-BE49-F238E27FC236}">
                  <a16:creationId xmlns:a16="http://schemas.microsoft.com/office/drawing/2014/main" id="{DCB8EB63-92FB-8D84-CEC4-1BCFFA47DE40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e4e457f7d1_0_25">
              <a:extLst>
                <a:ext uri="{FF2B5EF4-FFF2-40B4-BE49-F238E27FC236}">
                  <a16:creationId xmlns:a16="http://schemas.microsoft.com/office/drawing/2014/main" id="{C0280FFF-8AB7-D446-7844-D182B7C1736A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2e4e457f7d1_0_25">
              <a:extLst>
                <a:ext uri="{FF2B5EF4-FFF2-40B4-BE49-F238E27FC236}">
                  <a16:creationId xmlns:a16="http://schemas.microsoft.com/office/drawing/2014/main" id="{70AC8CB7-EA15-7A8F-0480-0528BCD8DC1E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e4e457f7d1_0_25">
              <a:extLst>
                <a:ext uri="{FF2B5EF4-FFF2-40B4-BE49-F238E27FC236}">
                  <a16:creationId xmlns:a16="http://schemas.microsoft.com/office/drawing/2014/main" id="{B054A44E-97E5-DC98-980B-D306D6940A29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e4e457f7d1_0_25">
              <a:extLst>
                <a:ext uri="{FF2B5EF4-FFF2-40B4-BE49-F238E27FC236}">
                  <a16:creationId xmlns:a16="http://schemas.microsoft.com/office/drawing/2014/main" id="{C09586DE-C2D7-3B96-29EA-C17FEF569AE2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2e4e457f7d1_0_25">
              <a:extLst>
                <a:ext uri="{FF2B5EF4-FFF2-40B4-BE49-F238E27FC236}">
                  <a16:creationId xmlns:a16="http://schemas.microsoft.com/office/drawing/2014/main" id="{76517805-61A7-C269-0B81-9ADBBDB5CDFB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2e4e457f7d1_0_25">
              <a:extLst>
                <a:ext uri="{FF2B5EF4-FFF2-40B4-BE49-F238E27FC236}">
                  <a16:creationId xmlns:a16="http://schemas.microsoft.com/office/drawing/2014/main" id="{9942163B-0E10-BB50-0078-4204FA01F704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2e4e457f7d1_0_25">
              <a:extLst>
                <a:ext uri="{FF2B5EF4-FFF2-40B4-BE49-F238E27FC236}">
                  <a16:creationId xmlns:a16="http://schemas.microsoft.com/office/drawing/2014/main" id="{D4154F1E-45B3-FD1A-D2DB-FD0852741DD4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122;g2e4e457f7d1_0_25">
            <a:extLst>
              <a:ext uri="{FF2B5EF4-FFF2-40B4-BE49-F238E27FC236}">
                <a16:creationId xmlns:a16="http://schemas.microsoft.com/office/drawing/2014/main" id="{8DC8F425-010B-B308-124A-846192373D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6E14E690-5D3B-588B-FAD0-4203D77FE901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Table Data Type Information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798A2-F3B9-6546-32A1-8B9B26DF3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839" y="1233300"/>
            <a:ext cx="409632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9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g143ff09ca6c_0_0">
            <a:extLst>
              <a:ext uri="{FF2B5EF4-FFF2-40B4-BE49-F238E27FC236}">
                <a16:creationId xmlns:a16="http://schemas.microsoft.com/office/drawing/2014/main" id="{8695642E-61B6-6D51-BD5B-939F7337F896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1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" name="Google Shape;129;g2e4ea6061d0_1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30" name="Google Shape;130;g2e4ea6061d0_1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e4ea6061d0_1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e4ea6061d0_1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g2e4ea6061d0_1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34" name="Google Shape;134;g2e4ea6061d0_1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e4ea6061d0_1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e4ea6061d0_1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e4ea6061d0_1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e4ea6061d0_1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e4ea6061d0_1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e4ea6061d0_1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e4ea6061d0_1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e4ea6061d0_1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g2e4ea6061d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e4ea6061d0_1_0"/>
          <p:cNvSpPr txBox="1"/>
          <p:nvPr/>
        </p:nvSpPr>
        <p:spPr>
          <a:xfrm>
            <a:off x="350675" y="662752"/>
            <a:ext cx="8285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Is there any NULL data?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2e4ea6061d0_1_0"/>
          <p:cNvSpPr txBox="1"/>
          <p:nvPr/>
        </p:nvSpPr>
        <p:spPr>
          <a:xfrm>
            <a:off x="350673" y="946710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F112-6843-8B13-16C7-26E354B55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4" y="1514909"/>
            <a:ext cx="2309558" cy="2572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6BC83-584B-7E2A-802A-59996B9A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3" y="4247934"/>
            <a:ext cx="8558725" cy="3538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A7948492-FB5F-2038-481B-0060E250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g143ff09ca6c_0_0">
            <a:extLst>
              <a:ext uri="{FF2B5EF4-FFF2-40B4-BE49-F238E27FC236}">
                <a16:creationId xmlns:a16="http://schemas.microsoft.com/office/drawing/2014/main" id="{A65C0A47-7ECB-00D4-7DB8-D47C177C63CA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2 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" name="Google Shape;129;g2e4ea6061d0_1_0">
            <a:extLst>
              <a:ext uri="{FF2B5EF4-FFF2-40B4-BE49-F238E27FC236}">
                <a16:creationId xmlns:a16="http://schemas.microsoft.com/office/drawing/2014/main" id="{47A31EE5-8104-62F5-379A-C17521F7FACD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30" name="Google Shape;130;g2e4ea6061d0_1_0">
              <a:extLst>
                <a:ext uri="{FF2B5EF4-FFF2-40B4-BE49-F238E27FC236}">
                  <a16:creationId xmlns:a16="http://schemas.microsoft.com/office/drawing/2014/main" id="{3518018B-C3B6-A7E4-0214-7CC287F8F823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e4ea6061d0_1_0">
              <a:extLst>
                <a:ext uri="{FF2B5EF4-FFF2-40B4-BE49-F238E27FC236}">
                  <a16:creationId xmlns:a16="http://schemas.microsoft.com/office/drawing/2014/main" id="{DD66D19A-12FA-BAAA-1DF9-E7C1A982ED95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e4ea6061d0_1_0">
              <a:extLst>
                <a:ext uri="{FF2B5EF4-FFF2-40B4-BE49-F238E27FC236}">
                  <a16:creationId xmlns:a16="http://schemas.microsoft.com/office/drawing/2014/main" id="{786E2265-7924-B0E2-EFC7-F208D2E7099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g2e4ea6061d0_1_0">
            <a:extLst>
              <a:ext uri="{FF2B5EF4-FFF2-40B4-BE49-F238E27FC236}">
                <a16:creationId xmlns:a16="http://schemas.microsoft.com/office/drawing/2014/main" id="{0D65D82A-70AF-65F7-61DC-0F9BFF923855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34" name="Google Shape;134;g2e4ea6061d0_1_0">
              <a:extLst>
                <a:ext uri="{FF2B5EF4-FFF2-40B4-BE49-F238E27FC236}">
                  <a16:creationId xmlns:a16="http://schemas.microsoft.com/office/drawing/2014/main" id="{40BAD1F9-0714-928F-AE5F-B7644E852C69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e4ea6061d0_1_0">
              <a:extLst>
                <a:ext uri="{FF2B5EF4-FFF2-40B4-BE49-F238E27FC236}">
                  <a16:creationId xmlns:a16="http://schemas.microsoft.com/office/drawing/2014/main" id="{83D12AC7-90E3-E39A-3927-7CF25EC5B148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e4ea6061d0_1_0">
              <a:extLst>
                <a:ext uri="{FF2B5EF4-FFF2-40B4-BE49-F238E27FC236}">
                  <a16:creationId xmlns:a16="http://schemas.microsoft.com/office/drawing/2014/main" id="{7FFDF081-4EE0-63B8-542D-90005DBFA74B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e4ea6061d0_1_0">
              <a:extLst>
                <a:ext uri="{FF2B5EF4-FFF2-40B4-BE49-F238E27FC236}">
                  <a16:creationId xmlns:a16="http://schemas.microsoft.com/office/drawing/2014/main" id="{FF80448F-00C5-49F4-7802-B774FB77F03E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e4ea6061d0_1_0">
              <a:extLst>
                <a:ext uri="{FF2B5EF4-FFF2-40B4-BE49-F238E27FC236}">
                  <a16:creationId xmlns:a16="http://schemas.microsoft.com/office/drawing/2014/main" id="{C8565951-F266-C9B9-786A-86B9FE8867A3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e4ea6061d0_1_0">
              <a:extLst>
                <a:ext uri="{FF2B5EF4-FFF2-40B4-BE49-F238E27FC236}">
                  <a16:creationId xmlns:a16="http://schemas.microsoft.com/office/drawing/2014/main" id="{8E467223-E881-F0AF-DBD7-30370DE5A7AB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e4ea6061d0_1_0">
              <a:extLst>
                <a:ext uri="{FF2B5EF4-FFF2-40B4-BE49-F238E27FC236}">
                  <a16:creationId xmlns:a16="http://schemas.microsoft.com/office/drawing/2014/main" id="{4D8E89AD-4639-255B-65B9-5D4D0B47F8F4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e4ea6061d0_1_0">
              <a:extLst>
                <a:ext uri="{FF2B5EF4-FFF2-40B4-BE49-F238E27FC236}">
                  <a16:creationId xmlns:a16="http://schemas.microsoft.com/office/drawing/2014/main" id="{6805743D-DF08-EFA2-798D-578B9C6DCF2B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e4ea6061d0_1_0">
              <a:extLst>
                <a:ext uri="{FF2B5EF4-FFF2-40B4-BE49-F238E27FC236}">
                  <a16:creationId xmlns:a16="http://schemas.microsoft.com/office/drawing/2014/main" id="{D6092676-227E-C963-7505-E98393EBA5BA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g2e4ea6061d0_1_0">
            <a:extLst>
              <a:ext uri="{FF2B5EF4-FFF2-40B4-BE49-F238E27FC236}">
                <a16:creationId xmlns:a16="http://schemas.microsoft.com/office/drawing/2014/main" id="{05BEA49B-BBD7-59E7-B1E2-127A529768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e4ea6061d0_1_0">
            <a:extLst>
              <a:ext uri="{FF2B5EF4-FFF2-40B4-BE49-F238E27FC236}">
                <a16:creationId xmlns:a16="http://schemas.microsoft.com/office/drawing/2014/main" id="{5D7CBC75-182C-5533-FBA0-908E68802739}"/>
              </a:ext>
            </a:extLst>
          </p:cNvPr>
          <p:cNvSpPr txBox="1"/>
          <p:nvPr/>
        </p:nvSpPr>
        <p:spPr>
          <a:xfrm>
            <a:off x="350675" y="662752"/>
            <a:ext cx="8285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the job titles there</a:t>
            </a: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548EC0F5-5866-D423-7F52-462C1896ED02}"/>
              </a:ext>
            </a:extLst>
          </p:cNvPr>
          <p:cNvSpPr txBox="1"/>
          <p:nvPr/>
        </p:nvSpPr>
        <p:spPr>
          <a:xfrm>
            <a:off x="350673" y="946710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766F-46C4-FBB7-2E20-150882B15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62" y="1439310"/>
            <a:ext cx="1328870" cy="324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05005-88D6-DDCF-C9DE-2B3B40F78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49" y="1439310"/>
            <a:ext cx="1314036" cy="324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E95A7-B171-1E4E-21F1-AD41C89DD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70" y="1439310"/>
            <a:ext cx="1834969" cy="5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794141E5-D62F-5D98-CF26-49FA33E8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g143ff09ca6c_0_0">
            <a:extLst>
              <a:ext uri="{FF2B5EF4-FFF2-40B4-BE49-F238E27FC236}">
                <a16:creationId xmlns:a16="http://schemas.microsoft.com/office/drawing/2014/main" id="{1B192381-27FD-C62D-A32D-DE987F6D524B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3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9" name="Google Shape;129;g2e4ea6061d0_1_0">
            <a:extLst>
              <a:ext uri="{FF2B5EF4-FFF2-40B4-BE49-F238E27FC236}">
                <a16:creationId xmlns:a16="http://schemas.microsoft.com/office/drawing/2014/main" id="{6AA1A343-0348-1437-5257-833AE6F29686}"/>
              </a:ext>
            </a:extLst>
          </p:cNvPr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30" name="Google Shape;130;g2e4ea6061d0_1_0">
              <a:extLst>
                <a:ext uri="{FF2B5EF4-FFF2-40B4-BE49-F238E27FC236}">
                  <a16:creationId xmlns:a16="http://schemas.microsoft.com/office/drawing/2014/main" id="{90C5F790-0C07-16B8-F0E8-773A0BB39DAA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e4ea6061d0_1_0">
              <a:extLst>
                <a:ext uri="{FF2B5EF4-FFF2-40B4-BE49-F238E27FC236}">
                  <a16:creationId xmlns:a16="http://schemas.microsoft.com/office/drawing/2014/main" id="{409242E2-5DFE-8F2A-7F25-90F5364780E5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e4ea6061d0_1_0">
              <a:extLst>
                <a:ext uri="{FF2B5EF4-FFF2-40B4-BE49-F238E27FC236}">
                  <a16:creationId xmlns:a16="http://schemas.microsoft.com/office/drawing/2014/main" id="{062D7BE6-6919-9B05-2C5D-1991ECDA9FEA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g2e4ea6061d0_1_0">
            <a:extLst>
              <a:ext uri="{FF2B5EF4-FFF2-40B4-BE49-F238E27FC236}">
                <a16:creationId xmlns:a16="http://schemas.microsoft.com/office/drawing/2014/main" id="{265A1498-0158-91A1-8202-0969515C78F6}"/>
              </a:ext>
            </a:extLst>
          </p:cNvPr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34" name="Google Shape;134;g2e4ea6061d0_1_0">
              <a:extLst>
                <a:ext uri="{FF2B5EF4-FFF2-40B4-BE49-F238E27FC236}">
                  <a16:creationId xmlns:a16="http://schemas.microsoft.com/office/drawing/2014/main" id="{DA60187B-0493-7D01-F8E5-1A932A0F1B61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e4ea6061d0_1_0">
              <a:extLst>
                <a:ext uri="{FF2B5EF4-FFF2-40B4-BE49-F238E27FC236}">
                  <a16:creationId xmlns:a16="http://schemas.microsoft.com/office/drawing/2014/main" id="{7C9248AC-D122-FD50-513C-5F1691773A68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e4ea6061d0_1_0">
              <a:extLst>
                <a:ext uri="{FF2B5EF4-FFF2-40B4-BE49-F238E27FC236}">
                  <a16:creationId xmlns:a16="http://schemas.microsoft.com/office/drawing/2014/main" id="{BEDED06D-A5ED-6C7B-01D6-48494BB3474B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e4ea6061d0_1_0">
              <a:extLst>
                <a:ext uri="{FF2B5EF4-FFF2-40B4-BE49-F238E27FC236}">
                  <a16:creationId xmlns:a16="http://schemas.microsoft.com/office/drawing/2014/main" id="{6E11B42A-AB4A-4112-8D01-028DA92911CA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e4ea6061d0_1_0">
              <a:extLst>
                <a:ext uri="{FF2B5EF4-FFF2-40B4-BE49-F238E27FC236}">
                  <a16:creationId xmlns:a16="http://schemas.microsoft.com/office/drawing/2014/main" id="{A93893D3-FC38-D4BA-CC90-65C4A2006E3B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e4ea6061d0_1_0">
              <a:extLst>
                <a:ext uri="{FF2B5EF4-FFF2-40B4-BE49-F238E27FC236}">
                  <a16:creationId xmlns:a16="http://schemas.microsoft.com/office/drawing/2014/main" id="{7359610B-08BD-610B-97FB-54EDFAC0670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e4ea6061d0_1_0">
              <a:extLst>
                <a:ext uri="{FF2B5EF4-FFF2-40B4-BE49-F238E27FC236}">
                  <a16:creationId xmlns:a16="http://schemas.microsoft.com/office/drawing/2014/main" id="{93BECF7F-493C-A67D-6608-5A6BEE9B09DF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e4ea6061d0_1_0">
              <a:extLst>
                <a:ext uri="{FF2B5EF4-FFF2-40B4-BE49-F238E27FC236}">
                  <a16:creationId xmlns:a16="http://schemas.microsoft.com/office/drawing/2014/main" id="{CCCF186E-CC44-6F3F-1A4D-3E8694CA28EF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e4ea6061d0_1_0">
              <a:extLst>
                <a:ext uri="{FF2B5EF4-FFF2-40B4-BE49-F238E27FC236}">
                  <a16:creationId xmlns:a16="http://schemas.microsoft.com/office/drawing/2014/main" id="{DE07F0C1-EC23-695A-B592-A577C9FEA9B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g2e4ea6061d0_1_0">
            <a:extLst>
              <a:ext uri="{FF2B5EF4-FFF2-40B4-BE49-F238E27FC236}">
                <a16:creationId xmlns:a16="http://schemas.microsoft.com/office/drawing/2014/main" id="{30A6A2B9-FE0C-95F4-A691-FEF0E1B8CA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e4ea6061d0_1_0">
            <a:extLst>
              <a:ext uri="{FF2B5EF4-FFF2-40B4-BE49-F238E27FC236}">
                <a16:creationId xmlns:a16="http://schemas.microsoft.com/office/drawing/2014/main" id="{0BFBFDA7-5436-E868-5586-E30261F00E9F}"/>
              </a:ext>
            </a:extLst>
          </p:cNvPr>
          <p:cNvSpPr txBox="1"/>
          <p:nvPr/>
        </p:nvSpPr>
        <p:spPr>
          <a:xfrm>
            <a:off x="350675" y="662752"/>
            <a:ext cx="8285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Which job titles are related to data analyst?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46;g2e4ea6061d0_1_0">
            <a:extLst>
              <a:ext uri="{FF2B5EF4-FFF2-40B4-BE49-F238E27FC236}">
                <a16:creationId xmlns:a16="http://schemas.microsoft.com/office/drawing/2014/main" id="{77D7516D-18F6-BE9B-B939-695B995C9007}"/>
              </a:ext>
            </a:extLst>
          </p:cNvPr>
          <p:cNvSpPr txBox="1"/>
          <p:nvPr/>
        </p:nvSpPr>
        <p:spPr>
          <a:xfrm>
            <a:off x="350673" y="946710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91503-BEB9-ED2C-DC2D-73F54FE25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1433822"/>
            <a:ext cx="1571844" cy="2057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E84C3-E773-CA31-DB1E-DE9D8839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0" y="1433822"/>
            <a:ext cx="3115110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2e4ea6061d0_1_22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175" name="Google Shape;175;g2e4ea6061d0_1_2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e4ea6061d0_1_2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e4ea6061d0_1_2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g2e4ea6061d0_1_22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179" name="Google Shape;179;g2e4ea6061d0_1_2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e4ea6061d0_1_2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e4ea6061d0_1_2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e4ea6061d0_1_2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e4ea6061d0_1_2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e4ea6061d0_1_2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e4ea6061d0_1_2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e4ea6061d0_1_2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e4ea6061d0_1_2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g2e4ea6061d0_1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4ea6061d0_1_22"/>
          <p:cNvSpPr txBox="1"/>
          <p:nvPr/>
        </p:nvSpPr>
        <p:spPr>
          <a:xfrm>
            <a:off x="350675" y="662752"/>
            <a:ext cx="82854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What is the average salary per month for data analyst jobs? (In USD $)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0;g143ff09ca6c_0_0">
            <a:extLst>
              <a:ext uri="{FF2B5EF4-FFF2-40B4-BE49-F238E27FC236}">
                <a16:creationId xmlns:a16="http://schemas.microsoft.com/office/drawing/2014/main" id="{75CB8D07-2B2B-E0AF-2F4E-9441CA4403F7}"/>
              </a:ext>
            </a:extLst>
          </p:cNvPr>
          <p:cNvSpPr txBox="1"/>
          <p:nvPr/>
        </p:nvSpPr>
        <p:spPr>
          <a:xfrm>
            <a:off x="350674" y="148925"/>
            <a:ext cx="828539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Question 4</a:t>
            </a:r>
            <a:endParaRPr lang="en-ID" sz="26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46;g2e4ea6061d0_1_0">
            <a:extLst>
              <a:ext uri="{FF2B5EF4-FFF2-40B4-BE49-F238E27FC236}">
                <a16:creationId xmlns:a16="http://schemas.microsoft.com/office/drawing/2014/main" id="{E63A226A-A410-06A8-F18E-60EB001B5E0E}"/>
              </a:ext>
            </a:extLst>
          </p:cNvPr>
          <p:cNvSpPr txBox="1"/>
          <p:nvPr/>
        </p:nvSpPr>
        <p:spPr>
          <a:xfrm>
            <a:off x="350673" y="946710"/>
            <a:ext cx="8285399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D" sz="20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Syntax and Table Result</a:t>
            </a:r>
            <a:endParaRPr sz="2000" b="1" i="0" u="none" strike="noStrike" cap="none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4E315-95F6-0D4A-7193-1572D3CE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1439310"/>
            <a:ext cx="3029373" cy="2057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22023-D5F5-5C6B-0339-FD4216D61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0" y="1439311"/>
            <a:ext cx="3507144" cy="12890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781</Words>
  <Application>Microsoft Office PowerPoint</Application>
  <PresentationFormat>On-screen Show (16:9)</PresentationFormat>
  <Paragraphs>79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inherit</vt:lpstr>
      <vt:lpstr>Caveat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Gladi Buana</cp:lastModifiedBy>
  <cp:revision>9</cp:revision>
  <dcterms:modified xsi:type="dcterms:W3CDTF">2024-12-08T06:03:05Z</dcterms:modified>
</cp:coreProperties>
</file>